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6699FF"/>
    <a:srgbClr val="33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5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E09DD-6DDD-4C6D-B35F-BFC8E56A0009}" type="datetimeFigureOut">
              <a:rPr lang="zh-TW" altLang="en-US" smtClean="0"/>
              <a:pPr>
                <a:defRPr/>
              </a:pPr>
              <a:t>2019/7/12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90DD2-10C4-4960-AF13-AE1FC8300FA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632695-0B93-4BD6-9D77-B816226AC15C}" type="datetimeFigureOut">
              <a:rPr lang="zh-TW" altLang="en-US" smtClean="0"/>
              <a:pPr>
                <a:defRPr/>
              </a:pPr>
              <a:t>2019/7/12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8EEF6-1D24-4132-B59D-B2112096EEC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620E49-9DA6-4F98-B201-36FD17A142D7}" type="datetimeFigureOut">
              <a:rPr lang="zh-TW" altLang="en-US" smtClean="0"/>
              <a:pPr>
                <a:defRPr/>
              </a:pPr>
              <a:t>2019/7/12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CA554-7CD6-4E86-AB34-1A907211D64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8B4D0-F2B1-47BC-B2C7-04AAF0385460}" type="datetimeFigureOut">
              <a:rPr lang="zh-TW" altLang="en-US" smtClean="0"/>
              <a:pPr>
                <a:defRPr/>
              </a:pPr>
              <a:t>2019/7/12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24A4A-BF46-423D-AAD3-BCC8280FC79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1E355-B9A0-467E-93C1-2BAA3C29E9C7}" type="datetimeFigureOut">
              <a:rPr lang="zh-TW" altLang="en-US" smtClean="0"/>
              <a:pPr>
                <a:defRPr/>
              </a:pPr>
              <a:t>2019/7/12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13603-E66A-430E-95A8-8F5C4985E56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850B21-D3C1-44B1-83C3-4D27837CDC14}" type="datetimeFigureOut">
              <a:rPr lang="zh-TW" altLang="en-US" smtClean="0"/>
              <a:pPr>
                <a:defRPr/>
              </a:pPr>
              <a:t>2019/7/12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BC51E-A1EA-4136-ADB3-32C8ED34067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D55EFC-5575-4EF0-832E-01261F4AF57E}" type="datetimeFigureOut">
              <a:rPr lang="zh-TW" altLang="en-US" smtClean="0"/>
              <a:pPr>
                <a:defRPr/>
              </a:pPr>
              <a:t>2019/7/12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5803D-153F-4302-9754-20E47B51E8B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24347-ED2D-4147-8A95-16D39796BA0F}" type="datetimeFigureOut">
              <a:rPr lang="zh-TW" altLang="en-US" smtClean="0"/>
              <a:pPr>
                <a:defRPr/>
              </a:pPr>
              <a:t>2019/7/12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D2B32-E0F4-4C4E-AD19-D6EBBA2BEAE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BE3B1-7C94-42D1-A057-1128A95D14E3}" type="datetimeFigureOut">
              <a:rPr lang="zh-TW" altLang="en-US" smtClean="0"/>
              <a:pPr>
                <a:defRPr/>
              </a:pPr>
              <a:t>2019/7/12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CA5AE-DB52-421C-8A98-BCF0A80FC07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403B0-EDC9-4EB0-B71B-FEAC47CB8180}" type="datetimeFigureOut">
              <a:rPr lang="zh-TW" altLang="en-US" smtClean="0"/>
              <a:pPr>
                <a:defRPr/>
              </a:pPr>
              <a:t>2019/7/12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85ED9E-B749-4026-8788-60011EEC960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0E597-1A93-4CDA-8968-C5BE0ADD0545}" type="datetimeFigureOut">
              <a:rPr lang="zh-TW" altLang="en-US" smtClean="0"/>
              <a:pPr>
                <a:defRPr/>
              </a:pPr>
              <a:t>2019/7/12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CA1E9-64A7-4A0A-AECF-8AF09DA9677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B5CE2D-4C15-4C36-8597-83E26E93283E}" type="datetimeFigureOut">
              <a:rPr lang="zh-TW" altLang="en-US" smtClean="0"/>
              <a:pPr>
                <a:defRPr/>
              </a:pPr>
              <a:t>2019/7/12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354F5C3-949D-42E2-94A2-37CBB5A98D9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800" dirty="0"/>
              <a:t>性別</a:t>
            </a:r>
            <a:r>
              <a:rPr lang="zh-TW" altLang="en-US" sz="4800" dirty="0" smtClean="0"/>
              <a:t>平等</a:t>
            </a:r>
            <a:r>
              <a:rPr lang="en-US" altLang="zh-TW" sz="4800" dirty="0" smtClean="0"/>
              <a:t>CEDAW	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TW" altLang="en-US" sz="2000" dirty="0" smtClean="0"/>
              <a:t>性別主流化</a:t>
            </a:r>
            <a:endParaRPr lang="zh-TW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636380" cy="4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368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臺灣女孩日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2400" b="0" dirty="0">
                <a:latin typeface="+mj-ea"/>
                <a:ea typeface="+mj-ea"/>
              </a:rPr>
              <a:t>為響應聯合國</a:t>
            </a:r>
            <a:r>
              <a:rPr lang="en-US" altLang="zh-TW" sz="2400" b="0" dirty="0">
                <a:latin typeface="+mj-ea"/>
                <a:ea typeface="+mj-ea"/>
              </a:rPr>
              <a:t>2012</a:t>
            </a:r>
            <a:r>
              <a:rPr lang="zh-TW" altLang="en-US" sz="2400" b="0" dirty="0">
                <a:latin typeface="+mj-ea"/>
                <a:ea typeface="+mj-ea"/>
              </a:rPr>
              <a:t>年宣布</a:t>
            </a:r>
            <a:r>
              <a:rPr lang="en-US" altLang="zh-TW" sz="2400" b="0" dirty="0">
                <a:latin typeface="+mj-ea"/>
                <a:ea typeface="+mj-ea"/>
              </a:rPr>
              <a:t>10</a:t>
            </a:r>
            <a:r>
              <a:rPr lang="zh-TW" altLang="en-US" sz="2400" b="0" dirty="0">
                <a:latin typeface="+mj-ea"/>
                <a:ea typeface="+mj-ea"/>
              </a:rPr>
              <a:t>月</a:t>
            </a:r>
            <a:r>
              <a:rPr lang="en-US" altLang="zh-TW" sz="2400" b="0" dirty="0">
                <a:latin typeface="+mj-ea"/>
                <a:ea typeface="+mj-ea"/>
              </a:rPr>
              <a:t>11</a:t>
            </a:r>
            <a:r>
              <a:rPr lang="zh-TW" altLang="en-US" sz="2400" b="0" dirty="0">
                <a:latin typeface="+mj-ea"/>
                <a:ea typeface="+mj-ea"/>
              </a:rPr>
              <a:t>日為第</a:t>
            </a:r>
            <a:r>
              <a:rPr lang="en-US" altLang="zh-TW" sz="2400" b="0" dirty="0">
                <a:latin typeface="+mj-ea"/>
                <a:ea typeface="+mj-ea"/>
              </a:rPr>
              <a:t>1</a:t>
            </a:r>
            <a:r>
              <a:rPr lang="zh-TW" altLang="en-US" sz="2400" b="0" dirty="0">
                <a:latin typeface="+mj-ea"/>
                <a:ea typeface="+mj-ea"/>
              </a:rPr>
              <a:t>屆「國際女孩日」，呼籲各國重視並投資女孩，期能幫助女孩獲得應有的人權與照顧，及立法院第</a:t>
            </a:r>
            <a:r>
              <a:rPr lang="en-US" altLang="zh-TW" sz="2400" b="0" dirty="0">
                <a:latin typeface="+mj-ea"/>
                <a:ea typeface="+mj-ea"/>
              </a:rPr>
              <a:t>8</a:t>
            </a:r>
            <a:r>
              <a:rPr lang="zh-TW" altLang="en-US" sz="2400" b="0" dirty="0">
                <a:latin typeface="+mj-ea"/>
                <a:ea typeface="+mj-ea"/>
              </a:rPr>
              <a:t>屆第</a:t>
            </a:r>
            <a:r>
              <a:rPr lang="en-US" altLang="zh-TW" sz="2400" b="0" dirty="0">
                <a:latin typeface="+mj-ea"/>
                <a:ea typeface="+mj-ea"/>
              </a:rPr>
              <a:t>2</a:t>
            </a:r>
            <a:r>
              <a:rPr lang="zh-TW" altLang="en-US" sz="2400" b="0" dirty="0">
                <a:latin typeface="+mj-ea"/>
                <a:ea typeface="+mj-ea"/>
              </a:rPr>
              <a:t>會期第</a:t>
            </a:r>
            <a:r>
              <a:rPr lang="en-US" altLang="zh-TW" sz="2400" b="0" dirty="0">
                <a:latin typeface="+mj-ea"/>
                <a:ea typeface="+mj-ea"/>
              </a:rPr>
              <a:t>2</a:t>
            </a:r>
            <a:r>
              <a:rPr lang="zh-TW" altLang="en-US" sz="2400" b="0" dirty="0">
                <a:latin typeface="+mj-ea"/>
                <a:ea typeface="+mj-ea"/>
              </a:rPr>
              <a:t>會議臨時提案，建請本院積極響應聯合國的主張「重視女孩、投資女孩」，並將每年</a:t>
            </a:r>
            <a:r>
              <a:rPr lang="en-US" altLang="zh-TW" sz="2400" b="0" dirty="0">
                <a:latin typeface="+mj-ea"/>
                <a:ea typeface="+mj-ea"/>
              </a:rPr>
              <a:t>10</a:t>
            </a:r>
            <a:r>
              <a:rPr lang="zh-TW" altLang="en-US" sz="2400" b="0" dirty="0">
                <a:latin typeface="+mj-ea"/>
                <a:ea typeface="+mj-ea"/>
              </a:rPr>
              <a:t>月</a:t>
            </a:r>
            <a:r>
              <a:rPr lang="en-US" altLang="zh-TW" sz="2400" b="0" dirty="0">
                <a:latin typeface="+mj-ea"/>
                <a:ea typeface="+mj-ea"/>
              </a:rPr>
              <a:t>11</a:t>
            </a:r>
            <a:r>
              <a:rPr lang="zh-TW" altLang="en-US" sz="2400" b="0" dirty="0">
                <a:latin typeface="+mj-ea"/>
                <a:ea typeface="+mj-ea"/>
              </a:rPr>
              <a:t>日訂為「臺灣女孩日」，本院除責成內政部研訂女孩日外，並於</a:t>
            </a:r>
            <a:r>
              <a:rPr lang="en-US" altLang="zh-TW" sz="2400" b="0" dirty="0">
                <a:latin typeface="+mj-ea"/>
                <a:ea typeface="+mj-ea"/>
              </a:rPr>
              <a:t>102</a:t>
            </a:r>
            <a:r>
              <a:rPr lang="zh-TW" altLang="en-US" sz="2400" b="0" dirty="0">
                <a:latin typeface="+mj-ea"/>
                <a:ea typeface="+mj-ea"/>
              </a:rPr>
              <a:t>年</a:t>
            </a:r>
            <a:r>
              <a:rPr lang="en-US" altLang="zh-TW" sz="2400" b="0" dirty="0">
                <a:latin typeface="+mj-ea"/>
                <a:ea typeface="+mj-ea"/>
              </a:rPr>
              <a:t>3</a:t>
            </a:r>
            <a:r>
              <a:rPr lang="zh-TW" altLang="en-US" sz="2400" b="0" dirty="0">
                <a:latin typeface="+mj-ea"/>
                <a:ea typeface="+mj-ea"/>
              </a:rPr>
              <a:t>月函頒「提升女孩權益行動方案」，明訂我國維護及提升女孩權益之</a:t>
            </a:r>
            <a:r>
              <a:rPr lang="en-US" altLang="zh-TW" sz="2400" b="0" dirty="0">
                <a:latin typeface="+mj-ea"/>
                <a:ea typeface="+mj-ea"/>
              </a:rPr>
              <a:t>14</a:t>
            </a:r>
            <a:r>
              <a:rPr lang="zh-TW" altLang="en-US" sz="2400" b="0" dirty="0">
                <a:latin typeface="+mj-ea"/>
                <a:ea typeface="+mj-ea"/>
              </a:rPr>
              <a:t>項願景及</a:t>
            </a:r>
            <a:r>
              <a:rPr lang="en-US" altLang="zh-TW" sz="2400" b="0" dirty="0">
                <a:latin typeface="+mj-ea"/>
                <a:ea typeface="+mj-ea"/>
              </a:rPr>
              <a:t>75</a:t>
            </a:r>
            <a:r>
              <a:rPr lang="zh-TW" altLang="en-US" sz="2400" b="0" dirty="0">
                <a:latin typeface="+mj-ea"/>
                <a:ea typeface="+mj-ea"/>
              </a:rPr>
              <a:t>項實施策略，並督促各部會積極落實各項促進女孩身心健康、教育、人身安全及改善傳統禮俗、媒體內容性別刻板印象與歧視等重要事項。</a:t>
            </a:r>
            <a:endParaRPr lang="zh-TW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12765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09949"/>
            <a:ext cx="44958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多元成家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2400" dirty="0"/>
              <a:t>跨性別者或跨性別這個詞是個集合名詞，涉及各種與性別角色部分或全部逆 轉有關的個體、行為以及相關群體。不過，對於「跨性別者」這個詞的定義問題 目前還有很多爭議。目前最廣被接受的定義是：那些在出生時根據其性器官而被 指定了某個性別，但是卻感覺到那個性別是對他們的一種錯誤或不完整的描述的 人；另一種說法是：那些對其出生時被指定的性別感到無法認同的人。儘管意義 不確定，但下面這個定義已經被廣泛的接受：跨性別，是指那些不認為自己的性 別與他們出生時基於生殖器官而被決定的性別表現為一致的人；或者說各人真實 性別沒有在其在出生時被真實的反映出來。 </a:t>
            </a:r>
          </a:p>
        </p:txBody>
      </p:sp>
    </p:spTree>
    <p:extLst>
      <p:ext uri="{BB962C8B-B14F-4D97-AF65-F5344CB8AC3E}">
        <p14:creationId xmlns:p14="http://schemas.microsoft.com/office/powerpoint/2010/main" val="244327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20966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62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 rot="19140000">
            <a:off x="-283293" y="-251480"/>
            <a:ext cx="5212080" cy="1089427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</a:rPr>
              <a:t>報告完畢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705678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71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起源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1979</a:t>
            </a:r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年聯合國大會通過</a:t>
            </a:r>
            <a:r>
              <a:rPr lang="zh-TW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消除一切對婦女形式歧視公約</a:t>
            </a:r>
            <a:r>
              <a:rPr lang="zh-TW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（以下簡稱</a:t>
            </a:r>
            <a:r>
              <a:rPr lang="en-US" altLang="zh-TW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CEDAW</a:t>
            </a:r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），並在</a:t>
            </a:r>
            <a:r>
              <a:rPr lang="en-US" altLang="zh-TW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1981</a:t>
            </a:r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正式生效，其內容闡明男女平等享有一切經濟、社會、文化、公民和政治權利，締約國應採取立法及一切適當措施，消除對婦女之歧視，確保男女在教育、就業、保健、家庭、政治、法律、社會、經濟等各方面享有平等權利。此一公約可稱之為「婦女人權法典」，開放給所有國家</a:t>
            </a:r>
            <a:r>
              <a:rPr lang="en-US" altLang="zh-TW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(state)</a:t>
            </a:r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簽署加入，不限於聯合國會員國，全世界已有</a:t>
            </a:r>
            <a:r>
              <a:rPr lang="en-US" altLang="zh-TW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187</a:t>
            </a:r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個國家簽署加入。 </a:t>
            </a:r>
            <a:r>
              <a:rPr lang="zh-TW" alt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en-US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Cambria"/>
              <a:buNone/>
              <a:defRPr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CEDAW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之我國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14191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CEDAW</a:t>
            </a:r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內容詳列各項性別平等權利，包含參與政治及公共事務權、參與國際組織權、國籍權、教育權、就業權、農村婦女權、健康權、社會及經濟權、法律權、婚姻及家庭權等</a:t>
            </a:r>
            <a:endParaRPr lang="en-US" altLang="zh-TW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鑑於保障婦女權益已成國際人權主流價值，我國為提升我國之性別人權標準，落實性別平等，行政院爰於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2006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日函送公約由立法院審議，經立法院於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2007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日議決，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日 總統批准並頒發加入書。為明定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CEDAW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具國內法效力，行政院於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2010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日函送「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消除一切對婦女形式歧視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公約施行法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」草案，經立法院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2011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20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日三讀通過，總統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日公布，自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2012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日起施行。</a:t>
            </a:r>
          </a:p>
          <a:p>
            <a:pPr marL="0" indent="0">
              <a:buFont typeface="Cambria" pitchFamily="18" charset="0"/>
              <a:buNone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55576" y="980728"/>
            <a:ext cx="7520940" cy="357984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消除對婦女一切形式歧視公約施行法，要求各級政府機關必需採取立法或行政措施，消除性別歧視，並積極促進性別平等各級政府行使職權，應符合公約有關性別人權保障之規定，並應籌劃、推動及執行公約規定事項。同時需依照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CEDAW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規定，每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年提出我國消除對婦女歧視國家報告，並邀請相關學者專家及民間團體代表審閱；各級政府機關執行公約所保障各項性別人權規定所需之經費，應依財政狀況，優先編列；另各級政府機關應於施行法施行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年內完成法令之制定、修正或廢止，及行政措施之改進，以符合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CEDAW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規定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  <a:endParaRPr lang="zh-TW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7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CEDAW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於國內生效是我國推動性別平等的重要里程碑，促使我國性別人權狀況與國際接軌，兩性權益均獲得平等保障，性別歧視逐步消除。</a:t>
            </a:r>
          </a:p>
          <a:p>
            <a:pPr>
              <a:buFont typeface="Arial" panose="020B0604020202020204" pitchFamily="34" charset="0"/>
              <a:buChar char="•"/>
            </a:pPr>
            <a:endParaRPr lang="zh-TW" altLang="en-US" sz="2400" dirty="0"/>
          </a:p>
          <a:p>
            <a:endParaRPr lang="zh-TW" alt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44" y="2492896"/>
            <a:ext cx="7375776" cy="41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5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9140000">
            <a:off x="185671" y="972655"/>
            <a:ext cx="5212080" cy="1089427"/>
          </a:xfrm>
        </p:spPr>
        <p:txBody>
          <a:bodyPr/>
          <a:lstStyle/>
          <a:p>
            <a:r>
              <a:rPr lang="zh-TW" altLang="en-US" sz="4000" dirty="0" smtClean="0">
                <a:solidFill>
                  <a:schemeClr val="tx1"/>
                </a:solidFill>
              </a:rPr>
              <a:t>落實性別平等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 rot="19140000">
            <a:off x="825407" y="1725013"/>
            <a:ext cx="5794760" cy="623314"/>
          </a:xfrm>
        </p:spPr>
        <p:txBody>
          <a:bodyPr>
            <a:normAutofit/>
          </a:bodyPr>
          <a:lstStyle/>
          <a:p>
            <a:r>
              <a:rPr lang="zh-TW" altLang="en-US" sz="2000" dirty="0" smtClean="0">
                <a:solidFill>
                  <a:schemeClr val="tx1"/>
                </a:solidFill>
              </a:rPr>
              <a:t>實質平等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59466"/>
            <a:ext cx="5940152" cy="419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32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職業不分性別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400" b="0" dirty="0" smtClean="0"/>
              <a:t>透過</a:t>
            </a:r>
            <a:r>
              <a:rPr lang="zh-TW" altLang="en-US" sz="2400" b="0" dirty="0"/>
              <a:t>顛覆傳統性別刻板印象之男女性職業穿著，傳達職業的選擇，性別不是阻力的觀念。別再讓性別偏見，影響您的未來，應勇敢逐夢，盡情發揮潛力。</a:t>
            </a:r>
            <a:endParaRPr lang="zh-TW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2" y="3573016"/>
            <a:ext cx="9114774" cy="179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35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性別平等廁所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344816" cy="5506128"/>
          </a:xfrm>
        </p:spPr>
      </p:pic>
    </p:spTree>
    <p:extLst>
      <p:ext uri="{BB962C8B-B14F-4D97-AF65-F5344CB8AC3E}">
        <p14:creationId xmlns:p14="http://schemas.microsoft.com/office/powerpoint/2010/main" val="247773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勤務項目及時數平等</a:t>
            </a:r>
            <a:endParaRPr lang="zh-TW" altLang="en-US" dirty="0"/>
          </a:p>
        </p:txBody>
      </p:sp>
      <p:graphicFrame>
        <p:nvGraphicFramePr>
          <p:cNvPr id="13" name="內容版面配置區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4645760"/>
              </p:ext>
            </p:extLst>
          </p:nvPr>
        </p:nvGraphicFramePr>
        <p:xfrm>
          <a:off x="179512" y="1052736"/>
          <a:ext cx="8856981" cy="3628184"/>
        </p:xfrm>
        <a:graphic>
          <a:graphicData uri="http://schemas.openxmlformats.org/drawingml/2006/table">
            <a:tbl>
              <a:tblPr/>
              <a:tblGrid>
                <a:gridCol w="256990"/>
                <a:gridCol w="376311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  <a:gridCol w="256990"/>
              </a:tblGrid>
              <a:tr h="592478">
                <a:tc gridSpan="34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新北市政府警察局三峽分局 三峽派出所  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2019-05-01~2019-05-31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服勤時數統計表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9169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勤區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姓 名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01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03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04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05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06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07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08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09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11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13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14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15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16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17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18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19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20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21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22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23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24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25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26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27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28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29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30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5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/</a:t>
                      </a:r>
                      <a:b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31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總</a:t>
                      </a:r>
                      <a:b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時</a:t>
                      </a:r>
                      <a:b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</a:b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數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19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/>
                        </a:rPr>
                        <a:t>黃沛琳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8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16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8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8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220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09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張孝瑄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8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8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4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216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17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/>
                        </a:rPr>
                        <a:t>黎晨瑩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8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4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8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8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246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23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張哲維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8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8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12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10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/>
                        </a:rPr>
                        <a:t>234</a:t>
                      </a:r>
                    </a:p>
                  </a:txBody>
                  <a:tcPr marL="2487" marR="2487" marT="2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961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1643</TotalTime>
  <Words>1072</Words>
  <Application>Microsoft Office PowerPoint</Application>
  <PresentationFormat>如螢幕大小 (4:3)</PresentationFormat>
  <Paragraphs>193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角度</vt:lpstr>
      <vt:lpstr>性別平等CEDAW </vt:lpstr>
      <vt:lpstr>起源</vt:lpstr>
      <vt:lpstr>CEDAW之我國</vt:lpstr>
      <vt:lpstr>PowerPoint 簡報</vt:lpstr>
      <vt:lpstr>PowerPoint 簡報</vt:lpstr>
      <vt:lpstr>落實性別平等</vt:lpstr>
      <vt:lpstr>職業不分性別</vt:lpstr>
      <vt:lpstr>性別平等廁所</vt:lpstr>
      <vt:lpstr>勤務項目及時數平等</vt:lpstr>
      <vt:lpstr>臺灣女孩日</vt:lpstr>
      <vt:lpstr>多元成家</vt:lpstr>
      <vt:lpstr>PowerPoint 簡報</vt:lpstr>
      <vt:lpstr>報告完畢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《消除對婦女一切歧視公約》 （CEDAW）</dc:title>
  <dc:creator>User</dc:creator>
  <cp:lastModifiedBy>ac2255</cp:lastModifiedBy>
  <cp:revision>38</cp:revision>
  <dcterms:created xsi:type="dcterms:W3CDTF">2016-06-12T06:28:39Z</dcterms:created>
  <dcterms:modified xsi:type="dcterms:W3CDTF">2019-07-12T03:45:49Z</dcterms:modified>
</cp:coreProperties>
</file>